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8" r:id="rId47"/>
    <p:sldId id="309" r:id="rId48"/>
    <p:sldId id="310" r:id="rId49"/>
    <p:sldId id="311" r:id="rId50"/>
    <p:sldId id="312" r:id="rId51"/>
    <p:sldId id="313" r:id="rId52"/>
    <p:sldId id="304" r:id="rId53"/>
    <p:sldId id="305" r:id="rId54"/>
    <p:sldId id="306" r:id="rId55"/>
    <p:sldId id="307" r:id="rId56"/>
    <p:sldId id="286" r:id="rId57"/>
    <p:sldId id="287" r:id="rId5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i/d60W/0PMedUWQtnCZk2jWjpr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39195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84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1219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3299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3921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1652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2010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0286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099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0181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6573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8507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868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486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6879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2051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4324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2907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3585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0425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9527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1015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7834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29121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9700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87594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49577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038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67732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57533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97817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5269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2964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432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4001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74167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63618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16891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98302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5797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9463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11736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99312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26367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1538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86402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78411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27529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93422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45648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98109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97916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28181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7026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0711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6402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267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8889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3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4494890" y="1905505"/>
            <a:ext cx="28009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2044861" y="2967336"/>
            <a:ext cx="810227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OIL PRICE PREDICTION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8623119" y="5960594"/>
            <a:ext cx="330102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Guided By – </a:t>
            </a:r>
            <a:r>
              <a:rPr lang="en-GB" sz="24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Karthik</a:t>
            </a:r>
            <a:r>
              <a:rPr lang="en-GB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Sir.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0"/>
          <p:cNvSpPr txBox="1"/>
          <p:nvPr/>
        </p:nvSpPr>
        <p:spPr>
          <a:xfrm>
            <a:off x="3055083" y="1234251"/>
            <a:ext cx="568057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 Plot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649" y="2370852"/>
            <a:ext cx="10990702" cy="243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1"/>
          <p:cNvSpPr txBox="1"/>
          <p:nvPr/>
        </p:nvSpPr>
        <p:spPr>
          <a:xfrm>
            <a:off x="2546113" y="1237933"/>
            <a:ext cx="669851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 Plot (1987-1993)</a:t>
            </a:r>
            <a:endParaRPr sz="105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4069689" y="2208806"/>
            <a:ext cx="365136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(Line through different phrases)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167" y="2871903"/>
            <a:ext cx="11087691" cy="3067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2"/>
          <p:cNvSpPr txBox="1"/>
          <p:nvPr/>
        </p:nvSpPr>
        <p:spPr>
          <a:xfrm>
            <a:off x="2546113" y="1237933"/>
            <a:ext cx="669851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 Plot (1993-2000)</a:t>
            </a:r>
            <a:endParaRPr sz="105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2"/>
          <p:cNvSpPr txBox="1"/>
          <p:nvPr/>
        </p:nvSpPr>
        <p:spPr>
          <a:xfrm>
            <a:off x="4069689" y="2208806"/>
            <a:ext cx="365136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(Line through different phrases)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334" y="2891768"/>
            <a:ext cx="10933924" cy="3044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3"/>
          <p:cNvSpPr txBox="1"/>
          <p:nvPr/>
        </p:nvSpPr>
        <p:spPr>
          <a:xfrm>
            <a:off x="2546113" y="1237933"/>
            <a:ext cx="669851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 Plot (2000-2006)</a:t>
            </a:r>
            <a:endParaRPr sz="105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3"/>
          <p:cNvSpPr txBox="1"/>
          <p:nvPr/>
        </p:nvSpPr>
        <p:spPr>
          <a:xfrm>
            <a:off x="4069689" y="2208806"/>
            <a:ext cx="365136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(Line through different phrases)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932" y="2871903"/>
            <a:ext cx="11348207" cy="3136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4"/>
          <p:cNvSpPr txBox="1"/>
          <p:nvPr/>
        </p:nvSpPr>
        <p:spPr>
          <a:xfrm>
            <a:off x="1616712" y="1245263"/>
            <a:ext cx="855731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 Plot (2007-2009) Recession phase</a:t>
            </a:r>
            <a:endParaRPr sz="105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4"/>
          <p:cNvSpPr txBox="1"/>
          <p:nvPr/>
        </p:nvSpPr>
        <p:spPr>
          <a:xfrm>
            <a:off x="4069689" y="2208806"/>
            <a:ext cx="365136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(Line through different phrases)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221" y="2884438"/>
            <a:ext cx="10875117" cy="2997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5"/>
          <p:cNvSpPr txBox="1"/>
          <p:nvPr/>
        </p:nvSpPr>
        <p:spPr>
          <a:xfrm>
            <a:off x="1636851" y="1245263"/>
            <a:ext cx="876632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 Plot (2017-2022) Pandemic phase</a:t>
            </a:r>
            <a:endParaRPr sz="105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5"/>
          <p:cNvSpPr txBox="1"/>
          <p:nvPr/>
        </p:nvSpPr>
        <p:spPr>
          <a:xfrm>
            <a:off x="4069689" y="2208806"/>
            <a:ext cx="365136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(Line through different phrases)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326" y="2884438"/>
            <a:ext cx="11048909" cy="3053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6"/>
          <p:cNvSpPr txBox="1"/>
          <p:nvPr/>
        </p:nvSpPr>
        <p:spPr>
          <a:xfrm>
            <a:off x="1512211" y="1271763"/>
            <a:ext cx="876632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Histogram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9374" y="2480492"/>
            <a:ext cx="10453251" cy="359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4408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9463" y="949251"/>
            <a:ext cx="8557491" cy="530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7"/>
          <p:cNvSpPr txBox="1"/>
          <p:nvPr/>
        </p:nvSpPr>
        <p:spPr>
          <a:xfrm>
            <a:off x="0" y="6323236"/>
            <a:ext cx="1226210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(From above visual Trend we can see that the data is right skewed and the data has different trend at different level)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7"/>
          <p:cNvSpPr txBox="1"/>
          <p:nvPr/>
        </p:nvSpPr>
        <p:spPr>
          <a:xfrm>
            <a:off x="1398999" y="172119"/>
            <a:ext cx="876632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Histogram according to different phrases</a:t>
            </a:r>
            <a:endParaRPr sz="1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 txBox="1"/>
          <p:nvPr/>
        </p:nvSpPr>
        <p:spPr>
          <a:xfrm>
            <a:off x="2480400" y="211336"/>
            <a:ext cx="72311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Series Decomposition  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5367" y="1069003"/>
            <a:ext cx="9441260" cy="5168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0"/>
          <p:cNvSpPr txBox="1"/>
          <p:nvPr/>
        </p:nvSpPr>
        <p:spPr>
          <a:xfrm>
            <a:off x="2480398" y="168186"/>
            <a:ext cx="723119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Trend</a:t>
            </a:r>
            <a:endParaRPr sz="105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8173" y="1000145"/>
            <a:ext cx="8415646" cy="45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0"/>
          <p:cNvSpPr txBox="1"/>
          <p:nvPr/>
        </p:nvSpPr>
        <p:spPr>
          <a:xfrm>
            <a:off x="1642839" y="5789939"/>
            <a:ext cx="965217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From the above plot, we can see that there is so constant direction of the mean which is understandable as there might be many external factors involved in price fluctuation.	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2224266" y="1082033"/>
            <a:ext cx="818869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</a:t>
            </a:r>
            <a:r>
              <a:rPr lang="en-GB" sz="6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STATEMENT</a:t>
            </a:r>
            <a:endParaRPr sz="6000" b="1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814084" y="2982383"/>
            <a:ext cx="1016257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OIL IS A PRODUCT THAT GOES COMPLETELY IN A DIFFERENT DIRECTION FOR A SINGLE MARKET EVENT AS THE OIL PRICES ARE RARELY BASED ON REAL-TIME DATA, INSTEAD, IT IS DRIVEN BY EXTERNALITIES MAKING OUR ATTEMPT TO         FORECAST IT EVEN MORE CHALLENGING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1"/>
          <p:cNvSpPr txBox="1"/>
          <p:nvPr/>
        </p:nvSpPr>
        <p:spPr>
          <a:xfrm>
            <a:off x="2480399" y="105668"/>
            <a:ext cx="72311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Displot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4315" y="857667"/>
            <a:ext cx="9343361" cy="510770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1"/>
          <p:cNvSpPr txBox="1"/>
          <p:nvPr/>
        </p:nvSpPr>
        <p:spPr>
          <a:xfrm>
            <a:off x="2672551" y="6131999"/>
            <a:ext cx="68468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(We can see from above Displot data is not normally distributed)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6598" y="1124711"/>
            <a:ext cx="9878804" cy="546811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2"/>
          <p:cNvSpPr txBox="1"/>
          <p:nvPr/>
        </p:nvSpPr>
        <p:spPr>
          <a:xfrm>
            <a:off x="2480402" y="297952"/>
            <a:ext cx="723119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Scatter Plot </a:t>
            </a:r>
            <a:endParaRPr sz="105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/>
        </p:nvSpPr>
        <p:spPr>
          <a:xfrm>
            <a:off x="840377" y="419177"/>
            <a:ext cx="1051124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Let visualizing the sum of all sales each year. We can do that using group of Price and Date and group by Year 	</a:t>
            </a:r>
            <a:endParaRPr sz="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2525" y="2115460"/>
            <a:ext cx="1830594" cy="3275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5047" y="2115460"/>
            <a:ext cx="1673172" cy="3275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"/>
          <p:cNvSpPr txBox="1"/>
          <p:nvPr/>
        </p:nvSpPr>
        <p:spPr>
          <a:xfrm>
            <a:off x="2479563" y="1728748"/>
            <a:ext cx="723119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 Plot 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725" y="2998112"/>
            <a:ext cx="11690873" cy="2273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5"/>
          <p:cNvSpPr txBox="1"/>
          <p:nvPr/>
        </p:nvSpPr>
        <p:spPr>
          <a:xfrm>
            <a:off x="2279774" y="474713"/>
            <a:ext cx="723119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Pie Chart 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5155" y="1417722"/>
            <a:ext cx="5080431" cy="5044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6"/>
          <p:cNvSpPr txBox="1"/>
          <p:nvPr/>
        </p:nvSpPr>
        <p:spPr>
          <a:xfrm>
            <a:off x="2279774" y="474713"/>
            <a:ext cx="723119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Monthly &amp; Yearly Oil price 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176" y="1902313"/>
            <a:ext cx="11631648" cy="462979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6"/>
          <p:cNvSpPr txBox="1"/>
          <p:nvPr/>
        </p:nvSpPr>
        <p:spPr>
          <a:xfrm>
            <a:off x="4488449" y="1299684"/>
            <a:ext cx="28138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(Trend and Seasonability)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 txBox="1"/>
          <p:nvPr/>
        </p:nvSpPr>
        <p:spPr>
          <a:xfrm>
            <a:off x="2279772" y="239389"/>
            <a:ext cx="723119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Weekly Box Plot 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7"/>
          <p:cNvSpPr txBox="1"/>
          <p:nvPr/>
        </p:nvSpPr>
        <p:spPr>
          <a:xfrm>
            <a:off x="4903307" y="1008830"/>
            <a:ext cx="19841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(Weekly box plot)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0940" y="1600721"/>
            <a:ext cx="8048857" cy="50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8"/>
          <p:cNvSpPr txBox="1"/>
          <p:nvPr/>
        </p:nvSpPr>
        <p:spPr>
          <a:xfrm>
            <a:off x="2279772" y="239389"/>
            <a:ext cx="723119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Weekly Volinplot 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3615" y="1248219"/>
            <a:ext cx="8104419" cy="5061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9"/>
          <p:cNvSpPr txBox="1"/>
          <p:nvPr/>
        </p:nvSpPr>
        <p:spPr>
          <a:xfrm>
            <a:off x="2279774" y="1172553"/>
            <a:ext cx="723119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Correlation Plot - EDA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8229" y="2462320"/>
            <a:ext cx="5175542" cy="218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 txBox="1"/>
          <p:nvPr/>
        </p:nvSpPr>
        <p:spPr>
          <a:xfrm>
            <a:off x="2279774" y="641330"/>
            <a:ext cx="723119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Correlation Plot 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6207" y="1574449"/>
            <a:ext cx="4822067" cy="4929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1520179" y="1329780"/>
            <a:ext cx="324384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Flow-</a:t>
            </a:r>
            <a:endParaRPr sz="1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4680049" y="2352303"/>
            <a:ext cx="5135756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n-GB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Extraction.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n-GB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n-GB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Pre-Processing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n-GB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Making Data stationary</a:t>
            </a:r>
          </a:p>
          <a:p>
            <a:pPr marL="457200" lvl="0" indent="-457200"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n-GB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building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n-GB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lang="en-GB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 Faced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endParaRPr sz="24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 txBox="1"/>
          <p:nvPr/>
        </p:nvSpPr>
        <p:spPr>
          <a:xfrm>
            <a:off x="1995196" y="344934"/>
            <a:ext cx="820160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Anamoly</a:t>
            </a:r>
            <a:r>
              <a:rPr lang="en-GB" sz="4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detection and treatment</a:t>
            </a:r>
            <a:endParaRPr sz="11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34B59-2BF0-49FC-859D-B608FC985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309" y="1459269"/>
            <a:ext cx="7735380" cy="3248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7F9B3-5AFC-48E6-9483-C8BBCF647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842" y="4822532"/>
            <a:ext cx="4363059" cy="819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A52927-646F-4B4E-96DF-E87877A47956}"/>
              </a:ext>
            </a:extLst>
          </p:cNvPr>
          <p:cNvSpPr txBox="1"/>
          <p:nvPr/>
        </p:nvSpPr>
        <p:spPr>
          <a:xfrm>
            <a:off x="4192633" y="5702993"/>
            <a:ext cx="380673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1" dirty="0">
                <a:solidFill>
                  <a:schemeClr val="lt1"/>
                </a:solidFill>
                <a:latin typeface="Calibri"/>
                <a:cs typeface="Calibri"/>
              </a:rPr>
              <a:t>No anomalous values in 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44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 txBox="1"/>
          <p:nvPr/>
        </p:nvSpPr>
        <p:spPr>
          <a:xfrm>
            <a:off x="2880826" y="161940"/>
            <a:ext cx="643034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4400" b="1" dirty="0">
                <a:solidFill>
                  <a:schemeClr val="lt1"/>
                </a:solidFill>
                <a:latin typeface="Calibri"/>
                <a:cs typeface="Calibri"/>
              </a:rPr>
              <a:t>Time series decomposition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261246-4203-4C50-993E-60E7448BC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292" y="844245"/>
            <a:ext cx="9296857" cy="4171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AF3B2-D710-4896-82B4-225921E27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5237" y="5091414"/>
            <a:ext cx="7521523" cy="169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1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 txBox="1"/>
          <p:nvPr/>
        </p:nvSpPr>
        <p:spPr>
          <a:xfrm>
            <a:off x="1690784" y="615885"/>
            <a:ext cx="881043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4400" b="1" dirty="0">
                <a:solidFill>
                  <a:schemeClr val="lt1"/>
                </a:solidFill>
                <a:latin typeface="Calibri"/>
                <a:cs typeface="Calibri"/>
              </a:rPr>
              <a:t>Checking if data is stationarity or not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21EBA-9DF2-4A36-B23D-F004D88D3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55" y="1839926"/>
            <a:ext cx="10307488" cy="1733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2D1B9B-BD06-4255-8EFB-C711E2BC9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0026" y="3962463"/>
            <a:ext cx="4410691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FE59A0-939E-46AD-9290-D1CDD185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60" y="263570"/>
            <a:ext cx="9480677" cy="5402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CD348-B926-4CE9-9060-9F1D76DFA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660" y="5841947"/>
            <a:ext cx="9480677" cy="75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0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 txBox="1"/>
          <p:nvPr/>
        </p:nvSpPr>
        <p:spPr>
          <a:xfrm>
            <a:off x="2329931" y="180601"/>
            <a:ext cx="753213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4400" b="1" dirty="0">
                <a:solidFill>
                  <a:schemeClr val="lt1"/>
                </a:solidFill>
                <a:latin typeface="Calibri"/>
                <a:cs typeface="Calibri"/>
              </a:rPr>
              <a:t>Making a time series stationary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3989F-985C-4919-B4AF-6624E1461196}"/>
              </a:ext>
            </a:extLst>
          </p:cNvPr>
          <p:cNvSpPr txBox="1"/>
          <p:nvPr/>
        </p:nvSpPr>
        <p:spPr>
          <a:xfrm>
            <a:off x="2470280" y="950002"/>
            <a:ext cx="617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i="1" dirty="0" err="1">
                <a:solidFill>
                  <a:schemeClr val="lt1"/>
                </a:solidFill>
                <a:latin typeface="Calibri"/>
                <a:cs typeface="Calibri"/>
              </a:rPr>
              <a:t>Boxcox</a:t>
            </a:r>
            <a:r>
              <a:rPr lang="en-GB" sz="2800" i="1" dirty="0">
                <a:solidFill>
                  <a:schemeClr val="lt1"/>
                </a:solidFill>
                <a:latin typeface="Calibri"/>
                <a:cs typeface="Calibri"/>
              </a:rPr>
              <a:t> 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9C62A-D8EC-40C2-A4D7-491C183A6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150" y="1797953"/>
            <a:ext cx="2343477" cy="4477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16C5D7-CBA6-460E-984D-3FE1C8E35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748" y="2036580"/>
            <a:ext cx="4010585" cy="1209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34814B-42A2-428A-8B3E-4779CB8B9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317" y="3566390"/>
            <a:ext cx="5534797" cy="362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031F1A-703B-4EA3-A3C2-8F3D1CB94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777" y="4185971"/>
            <a:ext cx="3172268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5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 txBox="1"/>
          <p:nvPr/>
        </p:nvSpPr>
        <p:spPr>
          <a:xfrm>
            <a:off x="5091598" y="217923"/>
            <a:ext cx="200880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4400" b="1" dirty="0">
                <a:solidFill>
                  <a:schemeClr val="lt1"/>
                </a:solidFill>
                <a:latin typeface="Calibri"/>
                <a:cs typeface="Calibri"/>
              </a:rPr>
              <a:t>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C5974D-FEED-4AA9-AB51-DF2151622838}"/>
              </a:ext>
            </a:extLst>
          </p:cNvPr>
          <p:cNvSpPr txBox="1"/>
          <p:nvPr/>
        </p:nvSpPr>
        <p:spPr>
          <a:xfrm>
            <a:off x="1901113" y="905232"/>
            <a:ext cx="86238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GB" sz="2400" i="1" dirty="0">
                <a:solidFill>
                  <a:schemeClr val="lt1"/>
                </a:solidFill>
                <a:latin typeface="Calibri"/>
                <a:cs typeface="Calibri"/>
              </a:rPr>
              <a:t>1)HMM-Hidden Markov Model with Gaussian emissions</a:t>
            </a:r>
          </a:p>
          <a:p>
            <a:br>
              <a:rPr lang="en-GB" sz="2800" i="1" dirty="0">
                <a:solidFill>
                  <a:schemeClr val="lt1"/>
                </a:solidFill>
                <a:latin typeface="Calibri"/>
                <a:cs typeface="Calibri"/>
              </a:rPr>
            </a:br>
            <a:endParaRPr lang="en-GB" sz="2800" i="1" dirty="0">
              <a:solidFill>
                <a:schemeClr val="lt1"/>
              </a:solidFill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31076-AF67-45B4-8F45-B76E17A24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856" y="1424518"/>
            <a:ext cx="9032288" cy="518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1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C5974D-FEED-4AA9-AB51-DF2151622838}"/>
              </a:ext>
            </a:extLst>
          </p:cNvPr>
          <p:cNvSpPr txBox="1"/>
          <p:nvPr/>
        </p:nvSpPr>
        <p:spPr>
          <a:xfrm>
            <a:off x="3780842" y="355416"/>
            <a:ext cx="46303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1" dirty="0">
                <a:solidFill>
                  <a:schemeClr val="lt1"/>
                </a:solidFill>
                <a:latin typeface="Calibri"/>
                <a:cs typeface="Calibri"/>
              </a:rPr>
              <a:t>2) LSTM-Long short term memory</a:t>
            </a:r>
          </a:p>
          <a:p>
            <a:br>
              <a:rPr lang="en-GB" sz="2800" i="1" dirty="0">
                <a:solidFill>
                  <a:schemeClr val="lt1"/>
                </a:solidFill>
                <a:latin typeface="Calibri"/>
                <a:cs typeface="Calibri"/>
              </a:rPr>
            </a:br>
            <a:endParaRPr lang="en-GB" sz="2800" i="1" dirty="0">
              <a:solidFill>
                <a:schemeClr val="lt1"/>
              </a:solidFill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1251E-E011-45D7-961D-F32EC07A1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793" y="1017135"/>
            <a:ext cx="9264412" cy="519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33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DE6B95-6C29-4FF4-ACF1-8ADDD35F2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279" y="705789"/>
            <a:ext cx="9623442" cy="544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2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C5974D-FEED-4AA9-AB51-DF2151622838}"/>
              </a:ext>
            </a:extLst>
          </p:cNvPr>
          <p:cNvSpPr txBox="1"/>
          <p:nvPr/>
        </p:nvSpPr>
        <p:spPr>
          <a:xfrm>
            <a:off x="3780842" y="355416"/>
            <a:ext cx="4630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1" dirty="0">
                <a:solidFill>
                  <a:schemeClr val="lt1"/>
                </a:solidFill>
                <a:latin typeface="Calibri"/>
                <a:cs typeface="Calibri"/>
              </a:rPr>
              <a:t>3) GRU-The Gated Recurrent Unit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0DD09-7BF9-4816-951E-2AD6730CE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58" y="880345"/>
            <a:ext cx="9573083" cy="536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5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BBF095-55F8-4349-A02A-D5C773CB0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533" y="596061"/>
            <a:ext cx="10024933" cy="566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/>
          <p:nvPr/>
        </p:nvSpPr>
        <p:spPr>
          <a:xfrm>
            <a:off x="2452399" y="1364034"/>
            <a:ext cx="7485927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6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DESCRIPTION</a:t>
            </a:r>
            <a:endParaRPr sz="6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3829291" y="2619098"/>
            <a:ext cx="433086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data file contains 2 features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4979043" y="3240085"/>
            <a:ext cx="223391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GB" sz="28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GB" sz="28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/>
          </a:p>
        </p:txBody>
      </p:sp>
      <p:sp>
        <p:nvSpPr>
          <p:cNvPr id="114" name="Google Shape;114;p4"/>
          <p:cNvSpPr txBox="1"/>
          <p:nvPr/>
        </p:nvSpPr>
        <p:spPr>
          <a:xfrm>
            <a:off x="2877273" y="4488410"/>
            <a:ext cx="643745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Based on the data we have to build the best model which gives the maximum performance</a:t>
            </a:r>
            <a:endParaRPr sz="24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C5974D-FEED-4AA9-AB51-DF2151622838}"/>
              </a:ext>
            </a:extLst>
          </p:cNvPr>
          <p:cNvSpPr txBox="1"/>
          <p:nvPr/>
        </p:nvSpPr>
        <p:spPr>
          <a:xfrm>
            <a:off x="3883479" y="615852"/>
            <a:ext cx="4630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1" dirty="0">
                <a:solidFill>
                  <a:schemeClr val="lt1"/>
                </a:solidFill>
                <a:latin typeface="Calibri"/>
                <a:cs typeface="Calibri"/>
              </a:rPr>
              <a:t>3) Actual Vs Predicted Targets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E5D04-C251-4FCC-B05D-6660A2E01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7" y="1693368"/>
            <a:ext cx="11840863" cy="39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5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44;p31">
            <a:extLst>
              <a:ext uri="{FF2B5EF4-FFF2-40B4-BE49-F238E27FC236}">
                <a16:creationId xmlns:a16="http://schemas.microsoft.com/office/drawing/2014/main" id="{E9360559-5EDF-4223-A91A-A3EA38B02E0E}"/>
              </a:ext>
            </a:extLst>
          </p:cNvPr>
          <p:cNvSpPr txBox="1"/>
          <p:nvPr/>
        </p:nvSpPr>
        <p:spPr>
          <a:xfrm>
            <a:off x="4214649" y="451531"/>
            <a:ext cx="336144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11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F078B-E755-426B-A0B6-89FDC2826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341" y="1584804"/>
            <a:ext cx="4182059" cy="1952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6EDE67-CFC2-4EF3-85B1-B5BCB6FB1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789" y="3874719"/>
            <a:ext cx="2229161" cy="1571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17B591-8291-4DCF-B41D-CAF369BFB61D}"/>
              </a:ext>
            </a:extLst>
          </p:cNvPr>
          <p:cNvSpPr txBox="1"/>
          <p:nvPr/>
        </p:nvSpPr>
        <p:spPr>
          <a:xfrm>
            <a:off x="2563197" y="5594133"/>
            <a:ext cx="7065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i="1" dirty="0">
                <a:solidFill>
                  <a:schemeClr val="lt1"/>
                </a:solidFill>
                <a:latin typeface="Calibri"/>
                <a:cs typeface="Calibri"/>
              </a:rPr>
              <a:t>(Since other model was </a:t>
            </a:r>
            <a:r>
              <a:rPr lang="en-GB" sz="2000" i="1" dirty="0" err="1">
                <a:solidFill>
                  <a:schemeClr val="lt1"/>
                </a:solidFill>
                <a:latin typeface="Calibri"/>
                <a:cs typeface="Calibri"/>
              </a:rPr>
              <a:t>underfiting</a:t>
            </a:r>
            <a:r>
              <a:rPr lang="en-GB" sz="2000" i="1" dirty="0">
                <a:solidFill>
                  <a:schemeClr val="lt1"/>
                </a:solidFill>
                <a:latin typeface="Calibri"/>
                <a:cs typeface="Calibri"/>
              </a:rPr>
              <a:t> or </a:t>
            </a:r>
            <a:r>
              <a:rPr lang="en-GB" sz="2000" i="1" dirty="0" err="1">
                <a:solidFill>
                  <a:schemeClr val="lt1"/>
                </a:solidFill>
                <a:latin typeface="Calibri"/>
                <a:cs typeface="Calibri"/>
              </a:rPr>
              <a:t>overfiting</a:t>
            </a:r>
            <a:r>
              <a:rPr lang="en-GB" sz="2000" i="1" dirty="0">
                <a:solidFill>
                  <a:schemeClr val="lt1"/>
                </a:solidFill>
                <a:latin typeface="Calibri"/>
                <a:cs typeface="Calibri"/>
              </a:rPr>
              <a:t> but we have found </a:t>
            </a:r>
          </a:p>
          <a:p>
            <a:r>
              <a:rPr lang="en-GB" sz="2000" i="1" dirty="0">
                <a:solidFill>
                  <a:schemeClr val="lt1"/>
                </a:solidFill>
                <a:latin typeface="Calibri"/>
                <a:cs typeface="Calibri"/>
              </a:rPr>
              <a:t>out the </a:t>
            </a:r>
            <a:r>
              <a:rPr lang="en-GB" sz="2000" i="1" dirty="0" err="1">
                <a:solidFill>
                  <a:schemeClr val="lt1"/>
                </a:solidFill>
                <a:latin typeface="Calibri"/>
                <a:cs typeface="Calibri"/>
              </a:rPr>
              <a:t>fbprophet</a:t>
            </a:r>
            <a:r>
              <a:rPr lang="en-GB" sz="2000" i="1" dirty="0">
                <a:solidFill>
                  <a:schemeClr val="lt1"/>
                </a:solidFill>
                <a:latin typeface="Calibri"/>
                <a:cs typeface="Calibri"/>
              </a:rPr>
              <a:t> model was balance fit)</a:t>
            </a:r>
          </a:p>
        </p:txBody>
      </p:sp>
    </p:spTree>
    <p:extLst>
      <p:ext uri="{BB962C8B-B14F-4D97-AF65-F5344CB8AC3E}">
        <p14:creationId xmlns:p14="http://schemas.microsoft.com/office/powerpoint/2010/main" val="401586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44;p31">
            <a:extLst>
              <a:ext uri="{FF2B5EF4-FFF2-40B4-BE49-F238E27FC236}">
                <a16:creationId xmlns:a16="http://schemas.microsoft.com/office/drawing/2014/main" id="{E9360559-5EDF-4223-A91A-A3EA38B02E0E}"/>
              </a:ext>
            </a:extLst>
          </p:cNvPr>
          <p:cNvSpPr txBox="1"/>
          <p:nvPr/>
        </p:nvSpPr>
        <p:spPr>
          <a:xfrm>
            <a:off x="4168816" y="2690878"/>
            <a:ext cx="385436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sz="11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197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4;p31">
            <a:extLst>
              <a:ext uri="{FF2B5EF4-FFF2-40B4-BE49-F238E27FC236}">
                <a16:creationId xmlns:a16="http://schemas.microsoft.com/office/drawing/2014/main" id="{A10C4579-AC4D-40CE-A534-0A33D5987DE6}"/>
              </a:ext>
            </a:extLst>
          </p:cNvPr>
          <p:cNvSpPr txBox="1"/>
          <p:nvPr/>
        </p:nvSpPr>
        <p:spPr>
          <a:xfrm>
            <a:off x="1816930" y="955385"/>
            <a:ext cx="8688768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Deployment is done using Streamlit and connecting it  with binary.</a:t>
            </a:r>
            <a:endParaRPr sz="1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1C0BB-DEB1-4FA6-8E97-17154E385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498" y="2641046"/>
            <a:ext cx="5043631" cy="295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9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4;p31">
            <a:extLst>
              <a:ext uri="{FF2B5EF4-FFF2-40B4-BE49-F238E27FC236}">
                <a16:creationId xmlns:a16="http://schemas.microsoft.com/office/drawing/2014/main" id="{A10C4579-AC4D-40CE-A534-0A33D5987DE6}"/>
              </a:ext>
            </a:extLst>
          </p:cNvPr>
          <p:cNvSpPr txBox="1"/>
          <p:nvPr/>
        </p:nvSpPr>
        <p:spPr>
          <a:xfrm>
            <a:off x="4896130" y="96579"/>
            <a:ext cx="199848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Main Page</a:t>
            </a:r>
            <a:endParaRPr sz="7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FA3F3-DDAA-4654-88F5-2A05AA79E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011" y="777893"/>
            <a:ext cx="6193978" cy="588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2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4;p31">
            <a:extLst>
              <a:ext uri="{FF2B5EF4-FFF2-40B4-BE49-F238E27FC236}">
                <a16:creationId xmlns:a16="http://schemas.microsoft.com/office/drawing/2014/main" id="{A10C4579-AC4D-40CE-A534-0A33D5987DE6}"/>
              </a:ext>
            </a:extLst>
          </p:cNvPr>
          <p:cNvSpPr txBox="1"/>
          <p:nvPr/>
        </p:nvSpPr>
        <p:spPr>
          <a:xfrm>
            <a:off x="5096757" y="1643936"/>
            <a:ext cx="199848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Benefits </a:t>
            </a:r>
            <a:endParaRPr sz="7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D29254-AFC8-4BCC-A520-5747E63B3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230" y="2525556"/>
            <a:ext cx="8697539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7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4;p31">
            <a:extLst>
              <a:ext uri="{FF2B5EF4-FFF2-40B4-BE49-F238E27FC236}">
                <a16:creationId xmlns:a16="http://schemas.microsoft.com/office/drawing/2014/main" id="{A10C4579-AC4D-40CE-A534-0A33D5987DE6}"/>
              </a:ext>
            </a:extLst>
          </p:cNvPr>
          <p:cNvSpPr txBox="1"/>
          <p:nvPr/>
        </p:nvSpPr>
        <p:spPr>
          <a:xfrm>
            <a:off x="5096758" y="182079"/>
            <a:ext cx="199848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Forcasting</a:t>
            </a:r>
            <a:endParaRPr sz="7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B03FA-F1B2-41C0-857B-A0E1643C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049" y="864918"/>
            <a:ext cx="5391902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6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5C551-4230-4DAE-95A4-4C663C705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072" y="447493"/>
            <a:ext cx="9535856" cy="1333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B66A5-979D-413A-B97E-E15AE6A54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099" y="1999921"/>
            <a:ext cx="8611802" cy="3324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8FB1E-54A7-475F-8D4B-3800B79D4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2367" y="5543352"/>
            <a:ext cx="2267266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7FEFE6-79B3-4587-A3BD-9E3E1C0B3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908" y="1175655"/>
            <a:ext cx="8848182" cy="4986228"/>
          </a:xfrm>
          <a:prstGeom prst="rect">
            <a:avLst/>
          </a:prstGeom>
        </p:spPr>
      </p:pic>
      <p:sp>
        <p:nvSpPr>
          <p:cNvPr id="10" name="Google Shape;344;p31">
            <a:extLst>
              <a:ext uri="{FF2B5EF4-FFF2-40B4-BE49-F238E27FC236}">
                <a16:creationId xmlns:a16="http://schemas.microsoft.com/office/drawing/2014/main" id="{49EC0C77-03DB-4CB0-ACC8-C29A63592FDD}"/>
              </a:ext>
            </a:extLst>
          </p:cNvPr>
          <p:cNvSpPr txBox="1"/>
          <p:nvPr/>
        </p:nvSpPr>
        <p:spPr>
          <a:xfrm>
            <a:off x="3643170" y="295460"/>
            <a:ext cx="49056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32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Forcasted</a:t>
            </a:r>
            <a:r>
              <a:rPr lang="en-GB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data visualization</a:t>
            </a:r>
            <a:endParaRPr sz="7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41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44;p31">
            <a:extLst>
              <a:ext uri="{FF2B5EF4-FFF2-40B4-BE49-F238E27FC236}">
                <a16:creationId xmlns:a16="http://schemas.microsoft.com/office/drawing/2014/main" id="{49EC0C77-03DB-4CB0-ACC8-C29A63592FDD}"/>
              </a:ext>
            </a:extLst>
          </p:cNvPr>
          <p:cNvSpPr txBox="1"/>
          <p:nvPr/>
        </p:nvSpPr>
        <p:spPr>
          <a:xfrm>
            <a:off x="4106030" y="237233"/>
            <a:ext cx="397994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32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Forcasted</a:t>
            </a:r>
            <a:r>
              <a:rPr lang="en-GB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Component</a:t>
            </a:r>
            <a:endParaRPr sz="7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6D0ABA-959D-4A8D-AC93-C3B20D78F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83" y="940691"/>
            <a:ext cx="8383170" cy="2743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2E95DC-2303-438C-8D18-B50977252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383" y="3880293"/>
            <a:ext cx="8364117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4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"/>
          <p:cNvSpPr txBox="1"/>
          <p:nvPr/>
        </p:nvSpPr>
        <p:spPr>
          <a:xfrm>
            <a:off x="3926322" y="955719"/>
            <a:ext cx="38178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df.describe</a:t>
            </a:r>
            <a:r>
              <a:rPr lang="en-GB" sz="40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2" name="Google Shape;12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5087" y="1806424"/>
            <a:ext cx="6200357" cy="3850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44;p31">
            <a:extLst>
              <a:ext uri="{FF2B5EF4-FFF2-40B4-BE49-F238E27FC236}">
                <a16:creationId xmlns:a16="http://schemas.microsoft.com/office/drawing/2014/main" id="{49EC0C77-03DB-4CB0-ACC8-C29A63592FDD}"/>
              </a:ext>
            </a:extLst>
          </p:cNvPr>
          <p:cNvSpPr txBox="1"/>
          <p:nvPr/>
        </p:nvSpPr>
        <p:spPr>
          <a:xfrm>
            <a:off x="4106030" y="496092"/>
            <a:ext cx="397994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32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Forcasted</a:t>
            </a:r>
            <a:r>
              <a:rPr lang="en-GB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Component</a:t>
            </a:r>
            <a:endParaRPr sz="7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6CB2A-D6F9-42E5-9DA5-B9E60688A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178" y="1463442"/>
            <a:ext cx="8373644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8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44;p31">
            <a:extLst>
              <a:ext uri="{FF2B5EF4-FFF2-40B4-BE49-F238E27FC236}">
                <a16:creationId xmlns:a16="http://schemas.microsoft.com/office/drawing/2014/main" id="{49EC0C77-03DB-4CB0-ACC8-C29A63592FDD}"/>
              </a:ext>
            </a:extLst>
          </p:cNvPr>
          <p:cNvSpPr txBox="1"/>
          <p:nvPr/>
        </p:nvSpPr>
        <p:spPr>
          <a:xfrm>
            <a:off x="3558353" y="318811"/>
            <a:ext cx="507529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32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Forcasted</a:t>
            </a:r>
            <a:r>
              <a:rPr lang="en-GB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Prices as you want</a:t>
            </a:r>
            <a:endParaRPr sz="7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F070C0-3622-4CF3-B214-F5C6428F6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624" y="1222357"/>
            <a:ext cx="8954750" cy="3296110"/>
          </a:xfrm>
          <a:prstGeom prst="rect">
            <a:avLst/>
          </a:prstGeom>
        </p:spPr>
      </p:pic>
      <p:sp>
        <p:nvSpPr>
          <p:cNvPr id="8" name="Google Shape;344;p31">
            <a:extLst>
              <a:ext uri="{FF2B5EF4-FFF2-40B4-BE49-F238E27FC236}">
                <a16:creationId xmlns:a16="http://schemas.microsoft.com/office/drawing/2014/main" id="{54AA96BD-4A3E-43FF-AF74-9A5D41EF6257}"/>
              </a:ext>
            </a:extLst>
          </p:cNvPr>
          <p:cNvSpPr txBox="1"/>
          <p:nvPr/>
        </p:nvSpPr>
        <p:spPr>
          <a:xfrm>
            <a:off x="4626548" y="4832388"/>
            <a:ext cx="253764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Download CSV file</a:t>
            </a:r>
            <a:endParaRPr sz="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7C9A0-13FD-4EB9-9B19-7A70C06C0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501" y="5524781"/>
            <a:ext cx="2257740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4;p31">
            <a:extLst>
              <a:ext uri="{FF2B5EF4-FFF2-40B4-BE49-F238E27FC236}">
                <a16:creationId xmlns:a16="http://schemas.microsoft.com/office/drawing/2014/main" id="{A10C4579-AC4D-40CE-A534-0A33D5987DE6}"/>
              </a:ext>
            </a:extLst>
          </p:cNvPr>
          <p:cNvSpPr txBox="1"/>
          <p:nvPr/>
        </p:nvSpPr>
        <p:spPr>
          <a:xfrm>
            <a:off x="4912133" y="344762"/>
            <a:ext cx="236773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Visualization </a:t>
            </a:r>
            <a:endParaRPr sz="7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CF4B5-F766-402D-9337-2CF66DAEF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680" y="1004142"/>
            <a:ext cx="5658640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2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4;p31">
            <a:extLst>
              <a:ext uri="{FF2B5EF4-FFF2-40B4-BE49-F238E27FC236}">
                <a16:creationId xmlns:a16="http://schemas.microsoft.com/office/drawing/2014/main" id="{A10C4579-AC4D-40CE-A534-0A33D5987DE6}"/>
              </a:ext>
            </a:extLst>
          </p:cNvPr>
          <p:cNvSpPr txBox="1"/>
          <p:nvPr/>
        </p:nvSpPr>
        <p:spPr>
          <a:xfrm>
            <a:off x="5076413" y="354093"/>
            <a:ext cx="203917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Histogram </a:t>
            </a:r>
            <a:endParaRPr sz="7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348022-6816-48F5-B62A-81875A376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097" y="938828"/>
            <a:ext cx="7339806" cy="578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2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4;p31">
            <a:extLst>
              <a:ext uri="{FF2B5EF4-FFF2-40B4-BE49-F238E27FC236}">
                <a16:creationId xmlns:a16="http://schemas.microsoft.com/office/drawing/2014/main" id="{A10C4579-AC4D-40CE-A534-0A33D5987DE6}"/>
              </a:ext>
            </a:extLst>
          </p:cNvPr>
          <p:cNvSpPr txBox="1"/>
          <p:nvPr/>
        </p:nvSpPr>
        <p:spPr>
          <a:xfrm>
            <a:off x="4915937" y="363424"/>
            <a:ext cx="19588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 Chart </a:t>
            </a:r>
            <a:endParaRPr sz="7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E4996-BA8D-404B-B1DE-CA2E8BD90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966" y="1064970"/>
            <a:ext cx="9974067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0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4;p31">
            <a:extLst>
              <a:ext uri="{FF2B5EF4-FFF2-40B4-BE49-F238E27FC236}">
                <a16:creationId xmlns:a16="http://schemas.microsoft.com/office/drawing/2014/main" id="{A10C4579-AC4D-40CE-A534-0A33D5987DE6}"/>
              </a:ext>
            </a:extLst>
          </p:cNvPr>
          <p:cNvSpPr txBox="1"/>
          <p:nvPr/>
        </p:nvSpPr>
        <p:spPr>
          <a:xfrm>
            <a:off x="4168816" y="293915"/>
            <a:ext cx="38543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 Faced</a:t>
            </a:r>
            <a:endParaRPr sz="9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C064F8-3CA9-4AE1-A852-854D0C6B63CC}"/>
              </a:ext>
            </a:extLst>
          </p:cNvPr>
          <p:cNvSpPr txBox="1"/>
          <p:nvPr/>
        </p:nvSpPr>
        <p:spPr>
          <a:xfrm>
            <a:off x="1428341" y="1161662"/>
            <a:ext cx="97963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1)Model selection: There are many different types of models that can be used to forecast time series data, and selecting the right one for a specific dataset can be challenging.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31398-D883-4D28-9510-6C7FF854BED5}"/>
              </a:ext>
            </a:extLst>
          </p:cNvPr>
          <p:cNvSpPr txBox="1"/>
          <p:nvPr/>
        </p:nvSpPr>
        <p:spPr>
          <a:xfrm>
            <a:off x="1428341" y="2490172"/>
            <a:ext cx="97963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2)Large historical data: Oil prices have only been actively tracked for a relatively large period of time, which can make it difficult to accurately forecast future prices.</a:t>
            </a:r>
            <a:endParaRPr lang="en-GB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71CAA-6771-4D93-A840-C48A643922FF}"/>
              </a:ext>
            </a:extLst>
          </p:cNvPr>
          <p:cNvSpPr txBox="1"/>
          <p:nvPr/>
        </p:nvSpPr>
        <p:spPr>
          <a:xfrm>
            <a:off x="1428341" y="3812420"/>
            <a:ext cx="97963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GB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3) Data availability: Obtaining accurate and reliable data on Brent oil prices can be difficult, as there may be discrepancies between sources.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28B41-17D2-4705-924B-CBFE769849FC}"/>
              </a:ext>
            </a:extLst>
          </p:cNvPr>
          <p:cNvSpPr txBox="1"/>
          <p:nvPr/>
        </p:nvSpPr>
        <p:spPr>
          <a:xfrm>
            <a:off x="1428341" y="4765336"/>
            <a:ext cx="97963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GB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4) Economic and political factors: Economic and political events can have a significant impact on oil prices, making it difficult to predict future movements.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5913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0188" y="2729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1"/>
          <p:cNvSpPr txBox="1"/>
          <p:nvPr/>
        </p:nvSpPr>
        <p:spPr>
          <a:xfrm>
            <a:off x="3629672" y="1553172"/>
            <a:ext cx="487227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Member’s</a:t>
            </a:r>
            <a:endParaRPr sz="11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4454916" y="2724333"/>
            <a:ext cx="3221791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Mr. Om </a:t>
            </a:r>
            <a:r>
              <a:rPr lang="en-GB" sz="28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Gorantiwar</a:t>
            </a:r>
            <a:r>
              <a:rPr lang="en-GB" sz="2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Mr. Kunal Shinde.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Ms. Shivani </a:t>
            </a:r>
            <a:r>
              <a:rPr lang="en-GB" sz="28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Dogne</a:t>
            </a:r>
            <a:r>
              <a:rPr lang="en-GB" sz="2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Ms. Suraksha Patel.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Ms. Bhumika Patil.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5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0188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2"/>
          <p:cNvSpPr txBox="1"/>
          <p:nvPr/>
        </p:nvSpPr>
        <p:spPr>
          <a:xfrm>
            <a:off x="4194339" y="2875002"/>
            <a:ext cx="3854369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GB" sz="6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6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"/>
          <p:cNvSpPr txBox="1"/>
          <p:nvPr/>
        </p:nvSpPr>
        <p:spPr>
          <a:xfrm>
            <a:off x="4544921" y="1520785"/>
            <a:ext cx="270090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df.info()</a:t>
            </a:r>
            <a:endParaRPr sz="9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0" name="Google Shape;13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4521" y="2636232"/>
            <a:ext cx="7582958" cy="2507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 txBox="1"/>
          <p:nvPr/>
        </p:nvSpPr>
        <p:spPr>
          <a:xfrm>
            <a:off x="3617603" y="735149"/>
            <a:ext cx="45555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df.isnull</a:t>
            </a:r>
            <a:r>
              <a:rPr lang="en-GB" sz="3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().sum()</a:t>
            </a:r>
            <a:endParaRPr sz="8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8" name="Google Shape;13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2955" y="1595183"/>
            <a:ext cx="7904831" cy="12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"/>
          <p:cNvSpPr txBox="1"/>
          <p:nvPr/>
        </p:nvSpPr>
        <p:spPr>
          <a:xfrm>
            <a:off x="3365458" y="3607162"/>
            <a:ext cx="54610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df.duplicated().sum()</a:t>
            </a:r>
            <a:endParaRPr sz="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0" name="Google Shape;14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5039" y="4457342"/>
            <a:ext cx="7387092" cy="57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2435007" y="5239779"/>
            <a:ext cx="727712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Well, the function returned '0'.This means, there is not a single dupli-cate value present in our dataset and it is very good thing to know.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8"/>
          <p:cNvSpPr txBox="1"/>
          <p:nvPr/>
        </p:nvSpPr>
        <p:spPr>
          <a:xfrm>
            <a:off x="2647645" y="1962209"/>
            <a:ext cx="72276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Feature engineering we rename the columns and change the date format and also change  date time column object to date time </a:t>
            </a:r>
            <a:endParaRPr sz="2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1602" y="4000915"/>
            <a:ext cx="4448796" cy="85737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 txBox="1"/>
          <p:nvPr/>
        </p:nvSpPr>
        <p:spPr>
          <a:xfrm>
            <a:off x="4187057" y="2981562"/>
            <a:ext cx="38178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df.rename()</a:t>
            </a:r>
            <a:endParaRPr sz="9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/>
        </p:nvSpPr>
        <p:spPr>
          <a:xfrm>
            <a:off x="3968188" y="2228671"/>
            <a:ext cx="38543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7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9"/>
          <p:cNvSpPr txBox="1"/>
          <p:nvPr/>
        </p:nvSpPr>
        <p:spPr>
          <a:xfrm>
            <a:off x="3255711" y="2875002"/>
            <a:ext cx="568057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2011</TotalTime>
  <Words>695</Words>
  <Application>Microsoft Office PowerPoint</Application>
  <PresentationFormat>Widescreen</PresentationFormat>
  <Paragraphs>154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Consolas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KUNAL</dc:creator>
  <cp:lastModifiedBy>Kunal Shinde</cp:lastModifiedBy>
  <cp:revision>36</cp:revision>
  <dcterms:created xsi:type="dcterms:W3CDTF">2022-12-26T06:50:29Z</dcterms:created>
  <dcterms:modified xsi:type="dcterms:W3CDTF">2023-01-20T09:54:35Z</dcterms:modified>
</cp:coreProperties>
</file>